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26"/>
  </p:notesMasterIdLst>
  <p:handoutMasterIdLst>
    <p:handoutMasterId r:id="rId27"/>
  </p:handoutMasterIdLst>
  <p:sldIdLst>
    <p:sldId id="287" r:id="rId2"/>
    <p:sldId id="322" r:id="rId3"/>
    <p:sldId id="291" r:id="rId4"/>
    <p:sldId id="323" r:id="rId5"/>
    <p:sldId id="294" r:id="rId6"/>
    <p:sldId id="298" r:id="rId7"/>
    <p:sldId id="297" r:id="rId8"/>
    <p:sldId id="318" r:id="rId9"/>
    <p:sldId id="325" r:id="rId10"/>
    <p:sldId id="309" r:id="rId11"/>
    <p:sldId id="327" r:id="rId12"/>
    <p:sldId id="326" r:id="rId13"/>
    <p:sldId id="312" r:id="rId14"/>
    <p:sldId id="304" r:id="rId15"/>
    <p:sldId id="305" r:id="rId16"/>
    <p:sldId id="306" r:id="rId17"/>
    <p:sldId id="307" r:id="rId18"/>
    <p:sldId id="308" r:id="rId19"/>
    <p:sldId id="315" r:id="rId20"/>
    <p:sldId id="310" r:id="rId21"/>
    <p:sldId id="311" r:id="rId22"/>
    <p:sldId id="300" r:id="rId23"/>
    <p:sldId id="328" r:id="rId24"/>
    <p:sldId id="3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9AAA-9279-499D-A39B-6BCD53B5BD6F}" type="datetime4">
              <a:rPr lang="en-US" smtClean="0"/>
              <a:pPr/>
              <a:t>November 19,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CF80-0DDE-4B6E-BB1C-81656D7DA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BCE87D-1323-4098-949C-A39346AAB974}" type="datetime4">
              <a:rPr lang="en-US" smtClean="0"/>
              <a:pPr/>
              <a:t>November 19, 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5E3E62-1106-49D8-92BD-73B2ADC41D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E7DD3C-B254-4CDF-89B4-C4B16C6FD72F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6DD0F6-5599-4053-AD32-A084EB833DD3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BA036E-ABF1-4434-810D-351070CA4F9B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84DB54-A0B3-4948-81BA-861110DEF759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632C00-867A-424D-947D-3439757E81D0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240C40-C6AA-4275-9E95-EB6050345481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A066E2-AAF3-4335-AC4E-F057CD21346C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B8BD28-AB94-4896-8AA0-33BE3178AF40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DFC7D2-FA9F-4CA8-9AFB-1E7B8B223569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9153AA-2E70-48DA-8308-55ACDEA163F7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57A796-C7F1-4A8A-B5B3-6AFF6287C606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 is one of the methodologies</a:t>
            </a:r>
            <a:r>
              <a:rPr lang="en-US" baseline="0" dirty="0" smtClean="0"/>
              <a:t> that AED used to inform program intervention. It is </a:t>
            </a:r>
            <a:r>
              <a:rPr lang="en-US" dirty="0" smtClean="0"/>
              <a:t>a qualitative</a:t>
            </a:r>
            <a:r>
              <a:rPr lang="en-US" baseline="0" dirty="0" smtClean="0"/>
              <a:t> research that requires program managers and stakeholders to work jointly with community members. It allows </a:t>
            </a:r>
            <a:r>
              <a:rPr lang="en-US" sz="1200" dirty="0" smtClean="0"/>
              <a:t>community members to participate, learn from each other and effectively address issues that threaten their livelihoods, health and life. </a:t>
            </a:r>
            <a:r>
              <a:rPr lang="en-US" sz="1200" baseline="0" dirty="0" smtClean="0"/>
              <a:t>PAR</a:t>
            </a:r>
            <a:r>
              <a:rPr lang="en-US" baseline="0" dirty="0" smtClean="0"/>
              <a:t> can be done with inexpensive tools and can be used for data collection within a limited timeframe. </a:t>
            </a:r>
            <a:r>
              <a:rPr lang="en-US" dirty="0" smtClean="0"/>
              <a:t>By</a:t>
            </a:r>
            <a:r>
              <a:rPr lang="en-US" baseline="0" dirty="0" smtClean="0"/>
              <a:t> using PAR, c</a:t>
            </a:r>
            <a:r>
              <a:rPr lang="en-US" dirty="0" smtClean="0"/>
              <a:t>ommunity members can exchange ideas and discuss</a:t>
            </a:r>
            <a:r>
              <a:rPr lang="en-US" baseline="0" dirty="0" smtClean="0"/>
              <a:t> courses of actions. PAR emphasizes collective and individual actions and guides communities to identify practical interventions.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BCE87D-1323-4098-949C-A39346AAB974}" type="datetime4">
              <a:rPr lang="en-US" smtClean="0"/>
              <a:pPr/>
              <a:t>November 19, 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E3E62-1106-49D8-92BD-73B2ADC41D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FF2D59-75D1-4F74-A6A8-F76F976681B5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0036DE-8ED5-436A-B6FB-C2D440D00060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dirty="0" smtClean="0"/>
              <a:t>Four basic areas of emphasis are explored: signs and symptoms of fevers, treatment seeking behavior, identifying transmission routes and blocking transmission routes </a:t>
            </a:r>
            <a:endParaRPr lang="th-TH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3AC6BF-2742-4ABE-A00E-7E006A2CCF24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FAD40D-B65C-493D-9E18-C2A5225F2BA2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7B1143-6ED9-4B64-8843-B9C86539247D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651EE3-73DF-4B59-A5A3-D81D95CB2B1A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D38109-D8E7-455E-BBA5-C3FFFE80B44B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DF3E76-5840-4A51-BFE0-9D412F24FC11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6D2D3-5F68-4C79-B68A-7423315C2614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DF3E76-5840-4A51-BFE0-9D412F24FC11}" type="datetime4">
              <a:rPr lang="en-US" smtClean="0"/>
              <a:pPr/>
              <a:t>November 19, 2010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0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18" indent="0" algn="ctr">
              <a:buNone/>
              <a:defRPr/>
            </a:lvl2pPr>
            <a:lvl3pPr marL="822835" indent="0" algn="ctr">
              <a:buNone/>
              <a:defRPr/>
            </a:lvl3pPr>
            <a:lvl4pPr marL="1234254" indent="0" algn="ctr">
              <a:buNone/>
              <a:defRPr/>
            </a:lvl4pPr>
            <a:lvl5pPr marL="1645672" indent="0" algn="ctr">
              <a:buNone/>
              <a:defRPr/>
            </a:lvl5pPr>
            <a:lvl6pPr marL="2057090" indent="0" algn="ctr">
              <a:buNone/>
              <a:defRPr/>
            </a:lvl6pPr>
            <a:lvl7pPr marL="2468507" indent="0" algn="ctr">
              <a:buNone/>
              <a:defRPr/>
            </a:lvl7pPr>
            <a:lvl8pPr marL="2879926" indent="0" algn="ctr">
              <a:buNone/>
              <a:defRPr/>
            </a:lvl8pPr>
            <a:lvl9pPr marL="32913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91B058-E410-43EB-B08D-CE43C3E22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6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9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18" indent="0">
              <a:buNone/>
              <a:defRPr sz="1600"/>
            </a:lvl2pPr>
            <a:lvl3pPr marL="822835" indent="0">
              <a:buNone/>
              <a:defRPr sz="1400"/>
            </a:lvl3pPr>
            <a:lvl4pPr marL="1234254" indent="0">
              <a:buNone/>
              <a:defRPr sz="1300"/>
            </a:lvl4pPr>
            <a:lvl5pPr marL="1645672" indent="0">
              <a:buNone/>
              <a:defRPr sz="1300"/>
            </a:lvl5pPr>
            <a:lvl6pPr marL="2057090" indent="0">
              <a:buNone/>
              <a:defRPr sz="1300"/>
            </a:lvl6pPr>
            <a:lvl7pPr marL="2468507" indent="0">
              <a:buNone/>
              <a:defRPr sz="1300"/>
            </a:lvl7pPr>
            <a:lvl8pPr marL="2879926" indent="0">
              <a:buNone/>
              <a:defRPr sz="1300"/>
            </a:lvl8pPr>
            <a:lvl9pPr marL="32913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18" indent="0">
              <a:buNone/>
              <a:defRPr sz="1800" b="1"/>
            </a:lvl2pPr>
            <a:lvl3pPr marL="822835" indent="0">
              <a:buNone/>
              <a:defRPr sz="1600" b="1"/>
            </a:lvl3pPr>
            <a:lvl4pPr marL="1234254" indent="0">
              <a:buNone/>
              <a:defRPr sz="1400" b="1"/>
            </a:lvl4pPr>
            <a:lvl5pPr marL="1645672" indent="0">
              <a:buNone/>
              <a:defRPr sz="1400" b="1"/>
            </a:lvl5pPr>
            <a:lvl6pPr marL="2057090" indent="0">
              <a:buNone/>
              <a:defRPr sz="1400" b="1"/>
            </a:lvl6pPr>
            <a:lvl7pPr marL="2468507" indent="0">
              <a:buNone/>
              <a:defRPr sz="1400" b="1"/>
            </a:lvl7pPr>
            <a:lvl8pPr marL="2879926" indent="0">
              <a:buNone/>
              <a:defRPr sz="1400" b="1"/>
            </a:lvl8pPr>
            <a:lvl9pPr marL="329134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18" indent="0">
              <a:buNone/>
              <a:defRPr sz="1800" b="1"/>
            </a:lvl2pPr>
            <a:lvl3pPr marL="822835" indent="0">
              <a:buNone/>
              <a:defRPr sz="1600" b="1"/>
            </a:lvl3pPr>
            <a:lvl4pPr marL="1234254" indent="0">
              <a:buNone/>
              <a:defRPr sz="1400" b="1"/>
            </a:lvl4pPr>
            <a:lvl5pPr marL="1645672" indent="0">
              <a:buNone/>
              <a:defRPr sz="1400" b="1"/>
            </a:lvl5pPr>
            <a:lvl6pPr marL="2057090" indent="0">
              <a:buNone/>
              <a:defRPr sz="1400" b="1"/>
            </a:lvl6pPr>
            <a:lvl7pPr marL="2468507" indent="0">
              <a:buNone/>
              <a:defRPr sz="1400" b="1"/>
            </a:lvl7pPr>
            <a:lvl8pPr marL="2879926" indent="0">
              <a:buNone/>
              <a:defRPr sz="1400" b="1"/>
            </a:lvl8pPr>
            <a:lvl9pPr marL="329134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895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4" y="272894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4466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18" indent="0">
              <a:buNone/>
              <a:defRPr sz="1100"/>
            </a:lvl2pPr>
            <a:lvl3pPr marL="822835" indent="0">
              <a:buNone/>
              <a:defRPr sz="900"/>
            </a:lvl3pPr>
            <a:lvl4pPr marL="1234254" indent="0">
              <a:buNone/>
              <a:defRPr sz="800"/>
            </a:lvl4pPr>
            <a:lvl5pPr marL="1645672" indent="0">
              <a:buNone/>
              <a:defRPr sz="800"/>
            </a:lvl5pPr>
            <a:lvl6pPr marL="2057090" indent="0">
              <a:buNone/>
              <a:defRPr sz="800"/>
            </a:lvl6pPr>
            <a:lvl7pPr marL="2468507" indent="0">
              <a:buNone/>
              <a:defRPr sz="800"/>
            </a:lvl7pPr>
            <a:lvl8pPr marL="2879926" indent="0">
              <a:buNone/>
              <a:defRPr sz="800"/>
            </a:lvl8pPr>
            <a:lvl9pPr marL="32913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1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18" indent="0">
              <a:buNone/>
              <a:defRPr sz="2500"/>
            </a:lvl2pPr>
            <a:lvl3pPr marL="822835" indent="0">
              <a:buNone/>
              <a:defRPr sz="2200"/>
            </a:lvl3pPr>
            <a:lvl4pPr marL="1234254" indent="0">
              <a:buNone/>
              <a:defRPr sz="1800"/>
            </a:lvl4pPr>
            <a:lvl5pPr marL="1645672" indent="0">
              <a:buNone/>
              <a:defRPr sz="1800"/>
            </a:lvl5pPr>
            <a:lvl6pPr marL="2057090" indent="0">
              <a:buNone/>
              <a:defRPr sz="1800"/>
            </a:lvl6pPr>
            <a:lvl7pPr marL="2468507" indent="0">
              <a:buNone/>
              <a:defRPr sz="1800"/>
            </a:lvl7pPr>
            <a:lvl8pPr marL="2879926" indent="0">
              <a:buNone/>
              <a:defRPr sz="1800"/>
            </a:lvl8pPr>
            <a:lvl9pPr marL="3291343" indent="0">
              <a:buNone/>
              <a:defRPr sz="18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5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18" indent="0">
              <a:buNone/>
              <a:defRPr sz="1100"/>
            </a:lvl2pPr>
            <a:lvl3pPr marL="822835" indent="0">
              <a:buNone/>
              <a:defRPr sz="900"/>
            </a:lvl3pPr>
            <a:lvl4pPr marL="1234254" indent="0">
              <a:buNone/>
              <a:defRPr sz="800"/>
            </a:lvl4pPr>
            <a:lvl5pPr marL="1645672" indent="0">
              <a:buNone/>
              <a:defRPr sz="800"/>
            </a:lvl5pPr>
            <a:lvl6pPr marL="2057090" indent="0">
              <a:buNone/>
              <a:defRPr sz="800"/>
            </a:lvl6pPr>
            <a:lvl7pPr marL="2468507" indent="0">
              <a:buNone/>
              <a:defRPr sz="800"/>
            </a:lvl7pPr>
            <a:lvl8pPr marL="2879926" indent="0">
              <a:buNone/>
              <a:defRPr sz="800"/>
            </a:lvl8pPr>
            <a:lvl9pPr marL="32913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6057677"/>
            <a:ext cx="9144000" cy="800323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sym typeface="Gill Sans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12559" y="6165949"/>
            <a:ext cx="1143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 cstate="print">
            <a:lum bright="6000"/>
          </a:blip>
          <a:srcRect/>
          <a:stretch>
            <a:fillRect/>
          </a:stretch>
        </p:blipFill>
        <p:spPr bwMode="auto">
          <a:xfrm>
            <a:off x="4325318" y="0"/>
            <a:ext cx="4801939" cy="2022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91853" y="434207"/>
            <a:ext cx="7360295" cy="1463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89" tIns="34289" rIns="3428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ajan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853" y="1943324"/>
            <a:ext cx="7360295" cy="4022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89" tIns="34289" rIns="3428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pitchFamily="34" charset="0"/>
              </a:rPr>
              <a:t>Second level</a:t>
            </a:r>
          </a:p>
          <a:p>
            <a:pPr lvl="2"/>
            <a:r>
              <a:rPr lang="en-US" smtClean="0">
                <a:sym typeface="Helvetica" pitchFamily="34" charset="0"/>
              </a:rPr>
              <a:t>Third level</a:t>
            </a:r>
          </a:p>
          <a:p>
            <a:pPr lvl="3"/>
            <a:r>
              <a:rPr lang="en-US" smtClean="0">
                <a:sym typeface="Helvetica" pitchFamily="34" charset="0"/>
              </a:rPr>
              <a:t>Fourth level</a:t>
            </a:r>
          </a:p>
          <a:p>
            <a:pPr lvl="4"/>
            <a:r>
              <a:rPr lang="en-US" smtClean="0">
                <a:sym typeface="Helvetic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ヒラギノ角ゴ ProN W3"/>
          <a:sym typeface="Traja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cs typeface="ヒラギノ角ゴ ProN W3"/>
          <a:sym typeface="Traj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cs typeface="ヒラギノ角ゴ ProN W3"/>
          <a:sym typeface="Traj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cs typeface="ヒラギノ角ゴ ProN W3"/>
          <a:sym typeface="Traj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cs typeface="ヒラギノ角ゴ ProN W3"/>
          <a:sym typeface="Trajan" charset="0"/>
        </a:defRPr>
      </a:lvl5pPr>
      <a:lvl6pPr marL="411465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sym typeface="Trajan" charset="0"/>
        </a:defRPr>
      </a:lvl6pPr>
      <a:lvl7pPr marL="82293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sym typeface="Trajan" charset="0"/>
        </a:defRPr>
      </a:lvl7pPr>
      <a:lvl8pPr marL="1234396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sym typeface="Trajan" charset="0"/>
        </a:defRPr>
      </a:lvl8pPr>
      <a:lvl9pPr marL="16458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rajan" charset="0"/>
          <a:ea typeface="ヒラギノ角ゴ ProN W3" charset="-128"/>
          <a:sym typeface="Trajan" charset="0"/>
        </a:defRPr>
      </a:lvl9pPr>
    </p:titleStyle>
    <p:bodyStyle>
      <a:lvl1pPr marL="593803" indent="-399589" algn="l" rtl="0" eaLnBrk="0" fontAlgn="base" hangingPunct="0">
        <a:spcBef>
          <a:spcPts val="1617"/>
        </a:spcBef>
        <a:spcAft>
          <a:spcPct val="0"/>
        </a:spcAft>
        <a:buSzPct val="171000"/>
        <a:buFont typeface="Helvetica" pitchFamily="34" charset="0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Helvetica" pitchFamily="34" charset="0"/>
        </a:defRPr>
      </a:lvl1pPr>
      <a:lvl2pPr marL="901866" indent="-399589" algn="l" rtl="0" eaLnBrk="0" fontAlgn="base" hangingPunct="0">
        <a:spcBef>
          <a:spcPts val="1617"/>
        </a:spcBef>
        <a:spcAft>
          <a:spcPct val="0"/>
        </a:spcAft>
        <a:buSzPct val="171000"/>
        <a:buFont typeface="Helvetica" pitchFamily="34" charset="0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Helvetica" pitchFamily="34" charset="0"/>
        </a:defRPr>
      </a:lvl2pPr>
      <a:lvl3pPr marL="1211046" indent="-399589" algn="l" rtl="0" eaLnBrk="0" fontAlgn="base" hangingPunct="0">
        <a:spcBef>
          <a:spcPts val="1617"/>
        </a:spcBef>
        <a:spcAft>
          <a:spcPct val="0"/>
        </a:spcAft>
        <a:buSzPct val="171000"/>
        <a:buFont typeface="Helvetica" pitchFamily="34" charset="0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Helvetica" pitchFamily="34" charset="0"/>
        </a:defRPr>
      </a:lvl3pPr>
      <a:lvl4pPr marL="1531387" indent="-399589" algn="l" rtl="0" eaLnBrk="0" fontAlgn="base" hangingPunct="0">
        <a:spcBef>
          <a:spcPts val="1617"/>
        </a:spcBef>
        <a:spcAft>
          <a:spcPct val="0"/>
        </a:spcAft>
        <a:buSzPct val="171000"/>
        <a:buFont typeface="Helvetica" pitchFamily="34" charset="0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Helvetica" pitchFamily="34" charset="0"/>
        </a:defRPr>
      </a:lvl4pPr>
      <a:lvl5pPr marL="1839450" indent="-399589" algn="l" rtl="0" eaLnBrk="0" fontAlgn="base" hangingPunct="0">
        <a:spcBef>
          <a:spcPts val="1617"/>
        </a:spcBef>
        <a:spcAft>
          <a:spcPct val="0"/>
        </a:spcAft>
        <a:buSzPct val="171000"/>
        <a:buFont typeface="Helvetica" pitchFamily="34" charset="0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Helvetica" pitchFamily="34" charset="0"/>
        </a:defRPr>
      </a:lvl5pPr>
      <a:lvl6pPr marL="2251630" indent="-400036" algn="l" rtl="0" fontAlgn="base">
        <a:spcBef>
          <a:spcPts val="1620"/>
        </a:spcBef>
        <a:spcAft>
          <a:spcPct val="0"/>
        </a:spcAft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sym typeface="Helvetica" charset="0"/>
        </a:defRPr>
      </a:lvl6pPr>
      <a:lvl7pPr marL="2663095" indent="-400036" algn="l" rtl="0" fontAlgn="base">
        <a:spcBef>
          <a:spcPts val="1620"/>
        </a:spcBef>
        <a:spcAft>
          <a:spcPct val="0"/>
        </a:spcAft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sym typeface="Helvetica" charset="0"/>
        </a:defRPr>
      </a:lvl7pPr>
      <a:lvl8pPr marL="3074561" indent="-400036" algn="l" rtl="0" fontAlgn="base">
        <a:spcBef>
          <a:spcPts val="1620"/>
        </a:spcBef>
        <a:spcAft>
          <a:spcPct val="0"/>
        </a:spcAft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sym typeface="Helvetica" charset="0"/>
        </a:defRPr>
      </a:lvl8pPr>
      <a:lvl9pPr marL="3486026" indent="-400036" algn="l" rtl="0" fontAlgn="base">
        <a:spcBef>
          <a:spcPts val="1620"/>
        </a:spcBef>
        <a:spcAft>
          <a:spcPct val="0"/>
        </a:spcAft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sym typeface="Helvetica" charset="0"/>
        </a:defRPr>
      </a:lvl9pPr>
    </p:bodyStyle>
    <p:otherStyle>
      <a:defPPr>
        <a:defRPr lang="en-US"/>
      </a:defPPr>
      <a:lvl1pPr marL="0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5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1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96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61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27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92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58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23" algn="l" defTabSz="8229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026" y="-91440"/>
            <a:ext cx="9220026" cy="61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752600"/>
            <a:ext cx="7086600" cy="236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Calibri" pitchFamily="34" charset="0"/>
              </a:rPr>
              <a:t>Participatory Action Research (PAR)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err="1" smtClean="0">
                <a:latin typeface="Calibri" pitchFamily="34" charset="0"/>
              </a:rPr>
              <a:t>Mukdahan</a:t>
            </a:r>
            <a:r>
              <a:rPr lang="en-US" sz="3600" dirty="0" smtClean="0">
                <a:latin typeface="Calibri" pitchFamily="34" charset="0"/>
              </a:rPr>
              <a:t>, Thailand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7010400" cy="685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November 17,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4343400" cy="4648200"/>
          </a:xfrm>
        </p:spPr>
        <p:txBody>
          <a:bodyPr/>
          <a:lstStyle/>
          <a:p>
            <a:pPr lvl="1">
              <a:buNone/>
            </a:pPr>
            <a:r>
              <a:rPr lang="en-US" sz="2400" b="1" dirty="0" smtClean="0">
                <a:latin typeface="Calibri" pitchFamily="34" charset="0"/>
              </a:rPr>
              <a:t>Village Mapping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show infrastructure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what is important to them in the village and the surroundings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boundaries of the village with the next village</a:t>
            </a:r>
            <a:endParaRPr lang="en-US" sz="2000" b="1" dirty="0" smtClean="0"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</a:pPr>
            <a:endParaRPr lang="en-US" sz="1800" dirty="0" smtClean="0"/>
          </a:p>
          <a:p>
            <a:pPr>
              <a:buSzPct val="100000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440" y="30480"/>
            <a:ext cx="4419600" cy="599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6678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2057400"/>
          </a:xfrm>
        </p:spPr>
        <p:txBody>
          <a:bodyPr/>
          <a:lstStyle/>
          <a:p>
            <a:pPr lvl="1">
              <a:buNone/>
            </a:pPr>
            <a:r>
              <a:rPr lang="en-US" sz="2400" b="1" dirty="0" smtClean="0">
                <a:latin typeface="Calibri" pitchFamily="34" charset="0"/>
              </a:rPr>
              <a:t>Daily Activities and Seasonal Calendar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Identify village livelihood 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Identify periods of greatest difficulty or vulnerability in the community</a:t>
            </a:r>
          </a:p>
          <a:p>
            <a:pPr>
              <a:buSzPct val="100000"/>
              <a:buNone/>
            </a:pPr>
            <a:endParaRPr lang="en-US" sz="2000" dirty="0" smtClean="0">
              <a:latin typeface="Calibri" pitchFamily="34" charset="0"/>
            </a:endParaRPr>
          </a:p>
          <a:p>
            <a:pPr lvl="1">
              <a:buSzPct val="100000"/>
              <a:buNone/>
            </a:pPr>
            <a:endParaRPr lang="en-US" sz="1800" dirty="0" smtClean="0"/>
          </a:p>
          <a:p>
            <a:pPr>
              <a:buSzPct val="100000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487391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2870200" cy="391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4343400" cy="4648200"/>
          </a:xfrm>
        </p:spPr>
        <p:txBody>
          <a:bodyPr/>
          <a:lstStyle/>
          <a:p>
            <a:pPr lvl="1">
              <a:buNone/>
            </a:pPr>
            <a:r>
              <a:rPr lang="en-US" sz="2400" b="1" dirty="0" smtClean="0">
                <a:latin typeface="Calibri" pitchFamily="34" charset="0"/>
              </a:rPr>
              <a:t>Transect Walk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Observe villagers’ behaviors and available resources in the village which were not included in the map</a:t>
            </a:r>
          </a:p>
          <a:p>
            <a:pPr lvl="1">
              <a:buSzPct val="100000"/>
              <a:buFont typeface="Arial" pitchFamily="34" charset="0"/>
              <a:buChar char="•"/>
            </a:pPr>
            <a:endParaRPr lang="en-US" sz="2000" dirty="0" smtClean="0"/>
          </a:p>
          <a:p>
            <a:pPr>
              <a:buSzPct val="100000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9325">
            <a:off x="5166991" y="803506"/>
            <a:ext cx="36617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8432">
            <a:off x="4129473" y="1982702"/>
            <a:ext cx="190406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1389">
            <a:off x="5470414" y="3701196"/>
            <a:ext cx="35576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5915">
            <a:off x="270205" y="2302383"/>
            <a:ext cx="3391434" cy="25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70020">
            <a:off x="3118676" y="4381209"/>
            <a:ext cx="1711746" cy="227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47234">
            <a:off x="57815" y="4800515"/>
            <a:ext cx="295049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457199" y="304800"/>
            <a:ext cx="5562599" cy="4022824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Cross-border Issues</a:t>
            </a:r>
            <a:endParaRPr lang="en-US" sz="2000" b="1" dirty="0" smtClean="0">
              <a:latin typeface="Calibri" pitchFamily="34" charset="0"/>
            </a:endParaRP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Easier access between Thailand – Laos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Better economy between the two countries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More Lao people visit their relatives or work as field labors in </a:t>
            </a:r>
            <a:r>
              <a:rPr lang="en-US" sz="2000" dirty="0" err="1" smtClean="0">
                <a:latin typeface="Calibri" pitchFamily="34" charset="0"/>
              </a:rPr>
              <a:t>Mukdahan</a:t>
            </a:r>
            <a:r>
              <a:rPr lang="en-US" sz="2000" dirty="0" smtClean="0">
                <a:latin typeface="Calibri" pitchFamily="34" charset="0"/>
              </a:rPr>
              <a:t> during harvest season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Increased numbers of marriages between Thai and Lao people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Drugs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Gambling &amp; crime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Increased numbers of traffic accident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Increased prices of land in </a:t>
            </a:r>
            <a:r>
              <a:rPr lang="en-US" sz="2000" dirty="0" err="1" smtClean="0">
                <a:latin typeface="Calibri" pitchFamily="34" charset="0"/>
              </a:rPr>
              <a:t>Mukdahan</a:t>
            </a:r>
            <a:endParaRPr lang="en-US" sz="2000" dirty="0" smtClean="0"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en-US" sz="1800" dirty="0" smtClean="0"/>
          </a:p>
        </p:txBody>
      </p:sp>
      <p:pic>
        <p:nvPicPr>
          <p:cNvPr id="5" name="Content Placeholder 10" descr="IMG_0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7812">
            <a:off x="5486642" y="685800"/>
            <a:ext cx="3382841" cy="2254033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0516">
            <a:off x="5511470" y="3333326"/>
            <a:ext cx="3123675" cy="211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60295" cy="146335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304800"/>
            <a:ext cx="8991600" cy="838200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Issues/ Problem Identifications</a:t>
            </a:r>
            <a:endParaRPr lang="en-US" sz="2000" b="1" dirty="0" smtClean="0"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" y="1066800"/>
          <a:ext cx="8839200" cy="4969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Rank/Moo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16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7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Men 1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st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Unclean water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Seasonal flu/cold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Water shortage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Women 1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st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Garbage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Obesity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Water shortage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7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Men 2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Diabetes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Diarrhea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Garbage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Women 2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Obesity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Diarrhea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Garbage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7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Men 3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rd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Chemicals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Peptic ulcer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163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Women 3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rd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Seasonal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flu/cold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Traffic accident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Seasonal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 flu/cold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Dengue fever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596640" y="166116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62800" y="53340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11880" y="394716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10200" y="24384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8800" y="318516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34000" y="452628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2800" y="452628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382000" cy="1219200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Cause and Recognition of Symptoms </a:t>
            </a:r>
            <a:r>
              <a:rPr lang="en-US" sz="2000" b="1" dirty="0" smtClean="0">
                <a:latin typeface="Calibri" pitchFamily="34" charset="0"/>
              </a:rPr>
              <a:t>(Tool: FGD)</a:t>
            </a:r>
          </a:p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Dengue Fever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209800"/>
          <a:ext cx="7467600" cy="2923540"/>
        </p:xfrm>
        <a:graphic>
          <a:graphicData uri="http://schemas.openxmlformats.org/drawingml/2006/table">
            <a:tbl>
              <a:tblPr/>
              <a:tblGrid>
                <a:gridCol w="3726333"/>
                <a:gridCol w="3741267"/>
              </a:tblGrid>
              <a:tr h="469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Mild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form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Severe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form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Drowsiness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Fever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Lack of appetite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Weak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Prolonged fever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Rash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Red spots on skin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 pitchFamily="34" charset="0"/>
                        </a:rPr>
                        <a:t>Vomiting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Convulsion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Coma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10600" cy="4022824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Treatment/ Home care: Dengue Fever</a:t>
            </a:r>
          </a:p>
          <a:p>
            <a:pPr lvl="0"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pPr lvl="0">
              <a:buNone/>
            </a:pPr>
            <a:r>
              <a:rPr lang="en-US" sz="2400" dirty="0" smtClean="0">
                <a:latin typeface="Calibri" pitchFamily="34" charset="0"/>
              </a:rPr>
              <a:t>If someone in the family has “dengue fever”, they will:  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Mild form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observe symptoms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tepid sponge (to cool down body)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give medication to the patients e.g. </a:t>
            </a:r>
            <a:r>
              <a:rPr lang="en-US" sz="2400" dirty="0" err="1" smtClean="0">
                <a:latin typeface="Calibri" pitchFamily="34" charset="0"/>
              </a:rPr>
              <a:t>Paracetamol</a:t>
            </a:r>
            <a:r>
              <a:rPr lang="en-US" sz="2400" dirty="0" smtClean="0">
                <a:latin typeface="Calibri" pitchFamily="34" charset="0"/>
              </a:rPr>
              <a:t> (bought from grocery shops within their villages)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(in the meantime) use bed nets day and night</a:t>
            </a:r>
          </a:p>
          <a:p>
            <a:pPr lvl="1">
              <a:buSzPct val="100000"/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Severe form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seek treatment from health center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(if not yet recover) </a:t>
            </a:r>
            <a:r>
              <a:rPr lang="en-US" sz="2400" dirty="0" smtClean="0">
                <a:latin typeface="Calibri" pitchFamily="34" charset="0"/>
                <a:sym typeface="Wingdings"/>
              </a:rPr>
              <a:t></a:t>
            </a:r>
            <a:r>
              <a:rPr lang="en-US" sz="2400" dirty="0" smtClean="0">
                <a:latin typeface="Calibri" pitchFamily="34" charset="0"/>
              </a:rPr>
              <a:t> will go to district hospital (where they take dengue blood test)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if getting worse, be referred to provincial/ regional hospital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7086600" cy="990600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Preferred Communication Channels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" y="685800"/>
            <a:ext cx="2646379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3352800"/>
            <a:ext cx="4249450" cy="276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838200"/>
          <a:ext cx="8534400" cy="520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Rank/Moo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Moo 16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64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Men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1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st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Health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Women 1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st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Health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SMS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64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Men 2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Health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Women 2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nd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Health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center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Newspaper/</a:t>
                      </a:r>
                    </a:p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radio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Loud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860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Men 3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rd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Loud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Friends/</a:t>
                      </a:r>
                    </a:p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neighbors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7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Women 3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rd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Loud speaker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TV/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village meeting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VHVs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057400" y="12954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17932" y="2774732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23234" y="4251434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39000" y="53340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794234" y="1324302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10000" y="3505200"/>
            <a:ext cx="6858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81200" y="42672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33800" y="53340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3800" y="27432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5334000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15502" y="2803634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099736" y="3565634"/>
            <a:ext cx="1676400" cy="4572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001000" cy="5638800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Practices to Prevention</a:t>
            </a:r>
            <a:endParaRPr lang="en-US" sz="20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lvl="1">
              <a:buSzPct val="100000"/>
              <a:buNone/>
            </a:pPr>
            <a:r>
              <a:rPr lang="en-US" sz="2400" b="1" dirty="0" smtClean="0">
                <a:latin typeface="Calibri" pitchFamily="34" charset="0"/>
              </a:rPr>
              <a:t>Prior outbreak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Clean/remove water from containers that can collect water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Use bed nets during day and night to prevent mosquito bites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(&amp; fan and wire door/window?)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Put larvae-eating fish in water containers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(&amp;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temephos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?)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VHVs conduct home visit to check BI, CI every Friday</a:t>
            </a:r>
          </a:p>
          <a:p>
            <a:pPr lvl="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7360295" cy="4022824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Practices to Prevention</a:t>
            </a:r>
            <a:endParaRPr lang="en-US" sz="2000" b="1" dirty="0" smtClean="0"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US" sz="2000" b="1" dirty="0" smtClean="0">
                <a:latin typeface="Calibri" pitchFamily="34" charset="0"/>
              </a:rPr>
              <a:t>During outbreak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Report suspected cases to VHVs and/ or local authorities immediately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Spray and fog in and around infected houses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Clean the households and villages’ environment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Put Abate and Salts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(?)</a:t>
            </a:r>
            <a:r>
              <a:rPr lang="en-US" sz="2000" dirty="0" smtClean="0">
                <a:latin typeface="Calibri" pitchFamily="34" charset="0"/>
              </a:rPr>
              <a:t> in water containers</a:t>
            </a:r>
            <a:endParaRPr lang="en-US" sz="2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VHVs provide health education to community on practices to prevention and dengue fever control and visit their responsible households to check BI and CI and report results to health center</a:t>
            </a:r>
          </a:p>
          <a:p>
            <a:pPr lvl="1">
              <a:buNone/>
            </a:pPr>
            <a:r>
              <a:rPr lang="en-US" sz="20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60295" cy="1463352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Calibri" pitchFamily="34" charset="0"/>
              </a:rPr>
              <a:t>Participatory Action Research (PAR)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360295" cy="4022824"/>
          </a:xfrm>
        </p:spPr>
        <p:txBody>
          <a:bodyPr/>
          <a:lstStyle/>
          <a:p>
            <a:pPr>
              <a:buSzPct val="100000"/>
            </a:pPr>
            <a:r>
              <a:rPr lang="en-US" sz="2200" dirty="0" smtClean="0">
                <a:latin typeface="Calibri" pitchFamily="34" charset="0"/>
              </a:rPr>
              <a:t>Qualitative research that allows community members to participate, learn from each other, and address issues that threaten their livelihoods, health, and life.</a:t>
            </a:r>
          </a:p>
          <a:p>
            <a:pPr>
              <a:buSzPct val="100000"/>
            </a:pPr>
            <a:r>
              <a:rPr lang="en-US" sz="2200" dirty="0" smtClean="0">
                <a:latin typeface="Calibri" pitchFamily="34" charset="0"/>
              </a:rPr>
              <a:t>Requires stakeholders to work jointly with community members</a:t>
            </a:r>
          </a:p>
          <a:p>
            <a:pPr>
              <a:buSzPct val="100000"/>
            </a:pPr>
            <a:r>
              <a:rPr lang="en-US" sz="2200" dirty="0" smtClean="0">
                <a:latin typeface="Calibri" pitchFamily="34" charset="0"/>
              </a:rPr>
              <a:t>Uses inexpensive and culturally relevant tools</a:t>
            </a:r>
          </a:p>
          <a:p>
            <a:pPr>
              <a:buSzPct val="100000"/>
            </a:pPr>
            <a:r>
              <a:rPr lang="en-US" sz="2200" dirty="0" smtClean="0">
                <a:latin typeface="Calibri" pitchFamily="34" charset="0"/>
              </a:rPr>
              <a:t>Rapid collection of data</a:t>
            </a:r>
          </a:p>
          <a:p>
            <a:pPr>
              <a:buSzPct val="100000"/>
            </a:pPr>
            <a:r>
              <a:rPr lang="en-US" sz="2200" dirty="0" smtClean="0">
                <a:latin typeface="Calibri" pitchFamily="34" charset="0"/>
              </a:rPr>
              <a:t>Allows community members to exchange ideas and discuss courses of actions</a:t>
            </a:r>
          </a:p>
          <a:p>
            <a:pPr>
              <a:buSzPct val="100000"/>
            </a:pPr>
            <a:r>
              <a:rPr lang="en-US" sz="2200" dirty="0" smtClean="0">
                <a:latin typeface="Calibri" pitchFamily="34" charset="0"/>
              </a:rPr>
              <a:t>Information is only considered valid if the same results are found using several PAR tools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8991600" cy="4022824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Impact of diseases issues on individuals and community</a:t>
            </a:r>
            <a:endParaRPr lang="en-US" sz="28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lvl="1"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Loss of productive time to take care of sick person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Loss of income/absence from work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Fear and worry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Added expenses for treatment and care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Expenditures to buy fuel for spraying and fogging in their households and community</a:t>
            </a:r>
            <a:r>
              <a:rPr lang="en-US" sz="2000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Key Findings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"/>
            <a:ext cx="7360295" cy="4022824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Force Field Analysis</a:t>
            </a:r>
          </a:p>
          <a:p>
            <a:pPr lvl="1">
              <a:buNone/>
            </a:pPr>
            <a:endParaRPr lang="en-US" sz="2400" b="1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838200"/>
          <a:ext cx="8305799" cy="5105401"/>
        </p:xfrm>
        <a:graphic>
          <a:graphicData uri="http://schemas.openxmlformats.org/drawingml/2006/table">
            <a:tbl>
              <a:tblPr/>
              <a:tblGrid>
                <a:gridCol w="1159491"/>
                <a:gridCol w="1033241"/>
                <a:gridCol w="2252532"/>
                <a:gridCol w="1433581"/>
                <a:gridCol w="2426954"/>
              </a:tblGrid>
              <a:tr h="32972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Force Field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Problem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Cause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Effect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Local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Dengue fever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 err="1">
                          <a:latin typeface="Calibri" pitchFamily="34" charset="0"/>
                        </a:rPr>
                        <a:t>Aedes</a:t>
                      </a:r>
                      <a:r>
                        <a:rPr lang="en-US" sz="1800" dirty="0">
                          <a:latin typeface="Calibri" pitchFamily="34" charset="0"/>
                        </a:rPr>
                        <a:t> mosquito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>
                          <a:latin typeface="Calibri" pitchFamily="34" charset="0"/>
                        </a:rPr>
                        <a:t>sickness, not good for mental health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time </a:t>
                      </a:r>
                      <a:r>
                        <a:rPr lang="en-US" sz="1800" dirty="0">
                          <a:latin typeface="Calibri" pitchFamily="34" charset="0"/>
                        </a:rPr>
                        <a:t>and energy to 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care for </a:t>
                      </a:r>
                      <a:r>
                        <a:rPr lang="en-US" sz="1800" dirty="0">
                          <a:latin typeface="Calibri" pitchFamily="34" charset="0"/>
                        </a:rPr>
                        <a:t>sick persons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money </a:t>
                      </a:r>
                      <a:r>
                        <a:rPr lang="en-US" sz="1800" dirty="0">
                          <a:latin typeface="Calibri" pitchFamily="34" charset="0"/>
                        </a:rPr>
                        <a:t>for treatment and 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itchFamily="34" charset="0"/>
                        </a:rPr>
                        <a:t>care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loss </a:t>
                      </a:r>
                      <a:r>
                        <a:rPr lang="en-US" sz="1800" dirty="0">
                          <a:latin typeface="Calibri" pitchFamily="34" charset="0"/>
                        </a:rPr>
                        <a:t>of 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dirty="0">
                          <a:latin typeface="Calibri" pitchFamily="34" charset="0"/>
                        </a:rPr>
                        <a:t>Villagers, VHVs, leaders of village, health officers in health center, local administrative office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>
                          <a:latin typeface="Calibri" pitchFamily="34" charset="0"/>
                        </a:rPr>
                        <a:t>destroy 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mosquito </a:t>
                      </a:r>
                      <a:r>
                        <a:rPr lang="en-US" sz="1800" dirty="0">
                          <a:latin typeface="Calibri" pitchFamily="34" charset="0"/>
                        </a:rPr>
                        <a:t>breeding sites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>
                          <a:latin typeface="Calibri" pitchFamily="34" charset="0"/>
                        </a:rPr>
                        <a:t>using fish for eating larvae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Clean environment</a:t>
                      </a:r>
                      <a:endParaRPr lang="en-US" sz="1800" dirty="0">
                        <a:latin typeface="Calibri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>
                          <a:latin typeface="Calibri" pitchFamily="34" charset="0"/>
                        </a:rPr>
                        <a:t>spray and fogging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Cover water </a:t>
                      </a:r>
                      <a:r>
                        <a:rPr lang="en-US" sz="1800" dirty="0">
                          <a:latin typeface="Calibri" pitchFamily="34" charset="0"/>
                        </a:rPr>
                        <a:t>containers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use </a:t>
                      </a:r>
                      <a:r>
                        <a:rPr lang="en-US" sz="1800" dirty="0">
                          <a:latin typeface="Calibri" pitchFamily="34" charset="0"/>
                        </a:rPr>
                        <a:t>bed nets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00100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Clean  households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Conclusions &amp; Recommendations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15400" cy="4022824"/>
          </a:xfrm>
        </p:spPr>
        <p:txBody>
          <a:bodyPr/>
          <a:lstStyle/>
          <a:p>
            <a:pPr>
              <a:buSzPct val="100000"/>
              <a:buNone/>
            </a:pPr>
            <a:r>
              <a:rPr lang="en-US" sz="2800" b="1" dirty="0" smtClean="0">
                <a:latin typeface="Calibri" pitchFamily="34" charset="0"/>
              </a:rPr>
              <a:t>Conclusions and Recommendations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Dengue fever was mentioned  in all groups among the top three priorities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Other perceived problems included seasonal flu/cold, water shortage, garbage, diabetes, obesity, diarrhea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Preferred communication channels for prevention and control of diseases included community meetings, VHVs, loud speaker and health center.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VHVs  identified as most preferred persons to provide health education and health care to villagers.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Recommend to provide relevant health education and training to them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Need to improve relationship and trust between villagers and health staff</a:t>
            </a:r>
            <a:endParaRPr lang="en-US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PAR technique and approaches are very useful for health officers in field to hear direct problems/ issues from the community</a:t>
            </a:r>
            <a:endParaRPr lang="en-US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lvl="0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Timing of this PAR activity may have affected PAR findings and results since most of areas have been infected by Dengue Fever during rainy season</a:t>
            </a:r>
            <a:endParaRPr lang="en-US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lvl="0"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3296043" cy="232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599" y="0"/>
            <a:ext cx="3124200" cy="784993"/>
          </a:xfrm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Calibri" pitchFamily="34" charset="0"/>
              </a:rPr>
              <a:t>PAR Tools</a:t>
            </a:r>
            <a:endParaRPr lang="en-US" sz="2000" b="1" dirty="0" smtClean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4006">
            <a:off x="40710" y="3574624"/>
            <a:ext cx="3578101" cy="232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06890">
            <a:off x="6248400" y="3687491"/>
            <a:ext cx="2527300" cy="202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6633">
            <a:off x="2888384" y="275279"/>
            <a:ext cx="3127164" cy="258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0975">
            <a:off x="-61966" y="1150005"/>
            <a:ext cx="2773297" cy="208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99877">
            <a:off x="6459840" y="393407"/>
            <a:ext cx="2554356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360295" cy="4022824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Dr. Prapas Weerapol</a:t>
            </a:r>
            <a:r>
              <a:rPr lang="en-US" sz="2000" dirty="0" smtClean="0">
                <a:latin typeface="Calibri" pitchFamily="34" charset="0"/>
              </a:rPr>
              <a:t>, Deputy Provincial Chief Medical Officer, Mukdahan Provincial Health Office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Mr. Thatchai </a:t>
            </a:r>
            <a:r>
              <a:rPr lang="en-US" sz="2000" i="1" dirty="0" err="1" smtClean="0">
                <a:latin typeface="Calibri" pitchFamily="34" charset="0"/>
              </a:rPr>
              <a:t>Jaikong</a:t>
            </a:r>
            <a:r>
              <a:rPr lang="en-US" sz="2000" dirty="0" smtClean="0">
                <a:latin typeface="Calibri" pitchFamily="34" charset="0"/>
              </a:rPr>
              <a:t>, Chief of communicable disease control section, Mukdahan Provincial Health Office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Mr. Krit Phantra</a:t>
            </a:r>
            <a:r>
              <a:rPr lang="en-US" sz="2000" dirty="0" smtClean="0">
                <a:latin typeface="Calibri" pitchFamily="34" charset="0"/>
              </a:rPr>
              <a:t>, public health officer, Mukdahan Provincial Health Office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Staff </a:t>
            </a:r>
            <a:r>
              <a:rPr lang="en-US" sz="2000" dirty="0" smtClean="0">
                <a:latin typeface="Calibri" pitchFamily="34" charset="0"/>
              </a:rPr>
              <a:t>at </a:t>
            </a:r>
            <a:r>
              <a:rPr lang="en-US" sz="2000" dirty="0" err="1" smtClean="0">
                <a:latin typeface="Calibri" pitchFamily="34" charset="0"/>
              </a:rPr>
              <a:t>Kam</a:t>
            </a:r>
            <a:r>
              <a:rPr lang="en-US" sz="2000" dirty="0" smtClean="0">
                <a:latin typeface="Calibri" pitchFamily="34" charset="0"/>
              </a:rPr>
              <a:t> Pa Lai village health center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</a:rPr>
              <a:t>Local authorities and village health volunteers</a:t>
            </a:r>
            <a:r>
              <a:rPr lang="en-US" sz="2000" dirty="0" smtClean="0">
                <a:latin typeface="Calibri" pitchFamily="34" charset="0"/>
              </a:rPr>
              <a:t> of the 4 villages (Moo 1, 10, 12 and 16) in </a:t>
            </a:r>
            <a:r>
              <a:rPr lang="en-US" sz="2000" dirty="0" err="1" smtClean="0">
                <a:latin typeface="Calibri" pitchFamily="34" charset="0"/>
              </a:rPr>
              <a:t>Kam</a:t>
            </a:r>
            <a:r>
              <a:rPr lang="en-US" sz="2000" dirty="0" smtClean="0">
                <a:latin typeface="Calibri" pitchFamily="34" charset="0"/>
              </a:rPr>
              <a:t> Pa Lai, </a:t>
            </a:r>
            <a:r>
              <a:rPr lang="en-US" sz="2000" dirty="0" err="1" smtClean="0">
                <a:latin typeface="Calibri" pitchFamily="34" charset="0"/>
              </a:rPr>
              <a:t>Amphur</a:t>
            </a:r>
            <a:r>
              <a:rPr lang="en-US" sz="2000" dirty="0" smtClean="0">
                <a:latin typeface="Calibri" pitchFamily="34" charset="0"/>
              </a:rPr>
              <a:t> Muang, Mukdahan province</a:t>
            </a:r>
          </a:p>
          <a:p>
            <a:pPr eaLnBrk="1" hangingPunct="1">
              <a:buFont typeface="Wingdings" charset="2"/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7360295" cy="1463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89" tIns="34289" rIns="34289" bIns="3428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ヒラギノ角ゴ ProN W3"/>
                <a:sym typeface="Trajan" charset="0"/>
              </a:rPr>
              <a:t>Acknowledgements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ヒラギノ角ゴ ProN W3"/>
              <a:sym typeface="Traj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6858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Objectives</a:t>
            </a:r>
            <a:br>
              <a:rPr lang="en-US" sz="2800" b="1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114800"/>
          </a:xfrm>
        </p:spPr>
        <p:txBody>
          <a:bodyPr/>
          <a:lstStyle/>
          <a:p>
            <a:pPr lvl="1"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To gain a better understanding of the community members’ knowledge, attitudes, and practices regarding acute febrile illnesses (AFI), including influenza, malaria and dengue, and its effects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To offer an opportunity for the community to exchange ideas about health issues in their communities, and determine feasible interventions to reduce disease entry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To inform the development/adaptation of behavior change communication materials for target groups  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 eaLnBrk="1" hangingPunct="1">
              <a:buFont typeface="Wingdings" charset="2"/>
              <a:buNone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"/>
            <a:ext cx="8001000" cy="4267200"/>
          </a:xfrm>
        </p:spPr>
        <p:txBody>
          <a:bodyPr/>
          <a:lstStyle/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Discuss with central and provincial health authorities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Select sites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Develop questionnaire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Touch base with district health office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Make arrangements with community leaders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Organize PAR master training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Organize PAR training for public health officers and community leaders, community health volunteers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Prepare tools for data collection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Conduct PAR in the community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Analyze data and summarize report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Share findings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Develop communication plan</a:t>
            </a:r>
          </a:p>
          <a:p>
            <a:pPr lvl="1">
              <a:buSzPct val="100000"/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130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Process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Activities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381000"/>
            <a:ext cx="8610600" cy="16002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PAR Master Training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</a:rPr>
              <a:t>Lead facilitators were orientated and trained on PAR methodology and techniques by AED PAR expert during May 12 – 13, 2010 in </a:t>
            </a:r>
            <a:r>
              <a:rPr lang="en-US" sz="2000" dirty="0" err="1" smtClean="0">
                <a:latin typeface="Calibri" pitchFamily="34" charset="0"/>
              </a:rPr>
              <a:t>Mukdahan</a:t>
            </a:r>
            <a:endParaRPr lang="en-US" sz="2000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7" name="Content Placeholder 6" descr="DSC04499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8000"/>
          </a:blip>
          <a:stretch>
            <a:fillRect/>
          </a:stretch>
        </p:blipFill>
        <p:spPr>
          <a:xfrm>
            <a:off x="228600" y="2514600"/>
            <a:ext cx="4318000" cy="32385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Activities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PAR Training for Local Health Officers &amp; Community Representatives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Public health officers from </a:t>
            </a:r>
            <a:r>
              <a:rPr lang="en-US" sz="2000" dirty="0" err="1" smtClean="0">
                <a:latin typeface="Calibri" pitchFamily="34" charset="0"/>
              </a:rPr>
              <a:t>Mukdahan</a:t>
            </a:r>
            <a:r>
              <a:rPr lang="en-US" sz="2000" dirty="0" smtClean="0">
                <a:latin typeface="Calibri" pitchFamily="34" charset="0"/>
              </a:rPr>
              <a:t> and </a:t>
            </a:r>
            <a:r>
              <a:rPr lang="en-US" sz="2000" dirty="0" err="1" smtClean="0">
                <a:latin typeface="Calibri" pitchFamily="34" charset="0"/>
              </a:rPr>
              <a:t>Savannakhet</a:t>
            </a:r>
            <a:r>
              <a:rPr lang="en-US" sz="2000" dirty="0" smtClean="0">
                <a:latin typeface="Calibri" pitchFamily="34" charset="0"/>
              </a:rPr>
              <a:t> provinces, 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Local authorities and village health volunteers (VHVs) from </a:t>
            </a:r>
            <a:r>
              <a:rPr lang="en-US" sz="2000" dirty="0" err="1" smtClean="0">
                <a:latin typeface="Calibri" pitchFamily="34" charset="0"/>
              </a:rPr>
              <a:t>Kam</a:t>
            </a:r>
            <a:r>
              <a:rPr lang="en-US" sz="2000" dirty="0" smtClean="0">
                <a:latin typeface="Calibri" pitchFamily="34" charset="0"/>
              </a:rPr>
              <a:t> Pa Lai community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Trained on PAR methodology  during May 15 – 16, 2010 in </a:t>
            </a:r>
            <a:r>
              <a:rPr lang="en-US" sz="2000" dirty="0" err="1" smtClean="0">
                <a:latin typeface="Calibri" pitchFamily="34" charset="0"/>
              </a:rPr>
              <a:t>Mukdahan</a:t>
            </a: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8" name="Content Placeholder 7" descr="IMG_878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45650" y="3048000"/>
            <a:ext cx="3098350" cy="21336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56560"/>
            <a:ext cx="31395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3191" y="3048000"/>
            <a:ext cx="3133852" cy="21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7360295" cy="4022824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PAR Activity in Community </a:t>
            </a:r>
          </a:p>
          <a:p>
            <a:pPr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Four (4) villages (Moo 1, 10, 12 and 16), </a:t>
            </a:r>
            <a:r>
              <a:rPr lang="en-US" dirty="0" err="1" smtClean="0">
                <a:latin typeface="Calibri" pitchFamily="34" charset="0"/>
              </a:rPr>
              <a:t>Kam</a:t>
            </a:r>
            <a:r>
              <a:rPr lang="en-US" dirty="0" smtClean="0">
                <a:latin typeface="Calibri" pitchFamily="34" charset="0"/>
              </a:rPr>
              <a:t> Pa Lai  Sub-district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Four (4) PAR sub-teams were formed. Each sub-team includes: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Lead facilitator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Observer (AED international staff)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Note taker (health officer)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Observer (health officer)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Note taker (villager)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Observer (villager)</a:t>
            </a:r>
          </a:p>
          <a:p>
            <a:pPr lvl="2"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Village chief/ village chief assistant</a:t>
            </a:r>
          </a:p>
          <a:p>
            <a:pPr lvl="1">
              <a:buFont typeface="Wingdings" pitchFamily="2" charset="2"/>
              <a:buChar char="q"/>
            </a:pPr>
            <a:endParaRPr lang="en-US" sz="18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G_03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8458200" cy="5562600"/>
          </a:xfrm>
        </p:spPr>
      </p:pic>
      <p:sp>
        <p:nvSpPr>
          <p:cNvPr id="4" name="Rectangle 3"/>
          <p:cNvSpPr/>
          <p:nvPr/>
        </p:nvSpPr>
        <p:spPr>
          <a:xfrm>
            <a:off x="1219200" y="457200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</a:rPr>
              <a:t>PAR</a:t>
            </a:r>
          </a:p>
          <a:p>
            <a:pPr algn="ctr"/>
            <a:r>
              <a:rPr lang="en-US" sz="2200" b="1" dirty="0" err="1" smtClean="0">
                <a:latin typeface="Calibri" pitchFamily="34" charset="0"/>
              </a:rPr>
              <a:t>Kam</a:t>
            </a:r>
            <a:r>
              <a:rPr lang="en-US" sz="2200" b="1" dirty="0" smtClean="0">
                <a:latin typeface="Calibri" pitchFamily="34" charset="0"/>
              </a:rPr>
              <a:t> Pa Lai Village, </a:t>
            </a:r>
            <a:r>
              <a:rPr lang="en-US" sz="2200" b="1" dirty="0" err="1" smtClean="0">
                <a:latin typeface="Calibri" pitchFamily="34" charset="0"/>
              </a:rPr>
              <a:t>Muang</a:t>
            </a:r>
            <a:r>
              <a:rPr lang="en-US" sz="2200" b="1" dirty="0" smtClean="0">
                <a:latin typeface="Calibri" pitchFamily="34" charset="0"/>
              </a:rPr>
              <a:t> District, </a:t>
            </a:r>
            <a:r>
              <a:rPr lang="en-US" sz="2200" b="1" dirty="0" err="1" smtClean="0">
                <a:latin typeface="Calibri" pitchFamily="34" charset="0"/>
              </a:rPr>
              <a:t>Mukdahan</a:t>
            </a:r>
            <a:r>
              <a:rPr lang="en-US" sz="22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sz="2200" b="1" dirty="0" smtClean="0">
                <a:latin typeface="Calibri" pitchFamily="34" charset="0"/>
              </a:rPr>
              <a:t>(18-20 May, 2010)</a:t>
            </a:r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5965190"/>
        </p:xfrm>
        <a:graphic>
          <a:graphicData uri="http://schemas.openxmlformats.org/drawingml/2006/table">
            <a:tbl>
              <a:tblPr/>
              <a:tblGrid>
                <a:gridCol w="4557370"/>
                <a:gridCol w="4586630"/>
              </a:tblGrid>
              <a:tr h="3136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Themes/ Topics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PAR Tools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516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Villag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e overview</a:t>
                      </a:r>
                      <a:endParaRPr lang="en-US" sz="1400" b="1" dirty="0">
                        <a:latin typeface="Calibri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e.g. village activities, daily activities, and general village information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Focus Group Discussions (FGDs)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Observation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Mapping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Transect Walk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Daily schedule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Seasonal calendar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Cross-border issues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 pitchFamily="34" charset="0"/>
                        </a:rPr>
                        <a:t>FGDs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 pitchFamily="34" charset="0"/>
                        </a:rPr>
                        <a:t>Pie Diagram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Issue/ problem identification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Bean Quantification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Cause and recognition of symptoms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Lists of symptoms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Classification of severity of each symptom (mild/ severe)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Treatment/ Home care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Flow chart and/ or </a:t>
                      </a:r>
                      <a:r>
                        <a:rPr lang="en-US" sz="1400" dirty="0" err="1">
                          <a:latin typeface="Calibri" pitchFamily="34" charset="0"/>
                        </a:rPr>
                        <a:t>Chappati</a:t>
                      </a:r>
                      <a:r>
                        <a:rPr lang="en-US" sz="1400" dirty="0">
                          <a:latin typeface="Calibri" pitchFamily="34" charset="0"/>
                        </a:rPr>
                        <a:t> Pie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Gender role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Individual interviews (IDIs)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Communication Channels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 pitchFamily="34" charset="0"/>
                        </a:rPr>
                        <a:t>Pairwise ranking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Practices to Prevention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FGDs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List </a:t>
                      </a:r>
                      <a:r>
                        <a:rPr lang="en-US" sz="1400" dirty="0">
                          <a:latin typeface="Calibri" pitchFamily="34" charset="0"/>
                        </a:rPr>
                        <a:t>of practices to prevention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Impact of diseases/ issues toward individuals and community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FGDs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Individual interviews (IDIs)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List </a:t>
                      </a:r>
                      <a:r>
                        <a:rPr lang="en-US" sz="1400" dirty="0">
                          <a:latin typeface="Calibri" pitchFamily="34" charset="0"/>
                        </a:rPr>
                        <a:t>of impact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</a:rPr>
                        <a:t>Conclusion and “next steps” for ACTION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Causal flow diagram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 pitchFamily="34" charset="0"/>
                        </a:rPr>
                        <a:t>Force Field Analysis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425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DE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Trajan"/>
        <a:ea typeface="ヒラギノ角ゴ ProN W3"/>
        <a:cs typeface=""/>
      </a:majorFont>
      <a:minorFont>
        <a:latin typeface="Helvetica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1109</TotalTime>
  <Words>1398</Words>
  <Application>Microsoft Office PowerPoint</Application>
  <PresentationFormat>On-screen Show (4:3)</PresentationFormat>
  <Paragraphs>327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Title &amp; Bullets copy 2</vt:lpstr>
      <vt:lpstr>Participatory Action Research (PAR) Mukdahan, Thailand</vt:lpstr>
      <vt:lpstr>Participatory Action Research (PAR)</vt:lpstr>
      <vt:lpstr>   Objectives    </vt:lpstr>
      <vt:lpstr>Slide 4</vt:lpstr>
      <vt:lpstr>       Activities  </vt:lpstr>
      <vt:lpstr>    Activities</vt:lpstr>
      <vt:lpstr>       Activities</vt:lpstr>
      <vt:lpstr>Slide 8</vt:lpstr>
      <vt:lpstr>Slide 9</vt:lpstr>
      <vt:lpstr>       Key Findings</vt:lpstr>
      <vt:lpstr>       Key Findings</vt:lpstr>
      <vt:lpstr>Slide 12</vt:lpstr>
      <vt:lpstr>       Key Findings</vt:lpstr>
      <vt:lpstr>       Key Findings</vt:lpstr>
      <vt:lpstr>       Key Findings</vt:lpstr>
      <vt:lpstr>       Key Findings</vt:lpstr>
      <vt:lpstr>       Key Findings</vt:lpstr>
      <vt:lpstr>       Key Findings</vt:lpstr>
      <vt:lpstr>       Key Findings</vt:lpstr>
      <vt:lpstr>       Key Findings</vt:lpstr>
      <vt:lpstr>       Key Findings</vt:lpstr>
      <vt:lpstr>       Conclusions &amp; Recommendations</vt:lpstr>
      <vt:lpstr>PAR Tools</vt:lpstr>
      <vt:lpstr>       Acknowledgements</vt:lpstr>
    </vt:vector>
  </TitlesOfParts>
  <Company>AED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Pook</dc:creator>
  <cp:lastModifiedBy>tmichaelides</cp:lastModifiedBy>
  <cp:revision>169</cp:revision>
  <dcterms:created xsi:type="dcterms:W3CDTF">2010-11-03T04:09:11Z</dcterms:created>
  <dcterms:modified xsi:type="dcterms:W3CDTF">2010-11-19T16:46:17Z</dcterms:modified>
</cp:coreProperties>
</file>